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70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96FF9E-A10B-4604-54DE-7AF5844C8276}" v="3" dt="2020-09-11T17:19:02.852"/>
    <p1510:client id="{3995B0BB-3B73-4E28-0329-5DED76A9965C}" v="3" dt="2020-09-11T07:26:15.554"/>
    <p1510:client id="{88DE76C4-4092-456A-B5F7-9C9EEDDEC0C7}" v="1" dt="2020-09-11T14:00:37.671"/>
    <p1510:client id="{C99193BE-42DE-4522-9A7D-87F23CAE5CD0}" v="1" dt="2020-09-11T17:35:59.8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rigisetty Rahul Rayal" userId="S::rahulrayal@iitkgp.ac.in::fd1f35d4-31bc-4778-b387-717f89766008" providerId="AD" clId="Web-{C99193BE-42DE-4522-9A7D-87F23CAE5CD0}"/>
    <pc:docChg chg="sldOrd">
      <pc:chgData name="Errigisetty Rahul Rayal" userId="S::rahulrayal@iitkgp.ac.in::fd1f35d4-31bc-4778-b387-717f89766008" providerId="AD" clId="Web-{C99193BE-42DE-4522-9A7D-87F23CAE5CD0}" dt="2020-09-11T17:35:59.888" v="0"/>
      <pc:docMkLst>
        <pc:docMk/>
      </pc:docMkLst>
      <pc:sldChg chg="ord">
        <pc:chgData name="Errigisetty Rahul Rayal" userId="S::rahulrayal@iitkgp.ac.in::fd1f35d4-31bc-4778-b387-717f89766008" providerId="AD" clId="Web-{C99193BE-42DE-4522-9A7D-87F23CAE5CD0}" dt="2020-09-11T17:35:59.888" v="0"/>
        <pc:sldMkLst>
          <pc:docMk/>
          <pc:sldMk cId="59493700" sldId="270"/>
        </pc:sldMkLst>
      </pc:sldChg>
    </pc:docChg>
  </pc:docChgLst>
  <pc:docChgLst>
    <pc:chgData name="E Madhuri" userId="S::madhuriendlluri@iitkgp.ac.in::1b3b6f60-15d9-4936-917f-197127522331" providerId="AD" clId="Web-{88DE76C4-4092-456A-B5F7-9C9EEDDEC0C7}"/>
    <pc:docChg chg="modSld">
      <pc:chgData name="E Madhuri" userId="S::madhuriendlluri@iitkgp.ac.in::1b3b6f60-15d9-4936-917f-197127522331" providerId="AD" clId="Web-{88DE76C4-4092-456A-B5F7-9C9EEDDEC0C7}" dt="2020-09-11T14:00:37.671" v="0"/>
      <pc:docMkLst>
        <pc:docMk/>
      </pc:docMkLst>
      <pc:sldChg chg="addSp">
        <pc:chgData name="E Madhuri" userId="S::madhuriendlluri@iitkgp.ac.in::1b3b6f60-15d9-4936-917f-197127522331" providerId="AD" clId="Web-{88DE76C4-4092-456A-B5F7-9C9EEDDEC0C7}" dt="2020-09-11T14:00:37.671" v="0"/>
        <pc:sldMkLst>
          <pc:docMk/>
          <pc:sldMk cId="2281705514" sldId="259"/>
        </pc:sldMkLst>
        <pc:spChg chg="add">
          <ac:chgData name="E Madhuri" userId="S::madhuriendlluri@iitkgp.ac.in::1b3b6f60-15d9-4936-917f-197127522331" providerId="AD" clId="Web-{88DE76C4-4092-456A-B5F7-9C9EEDDEC0C7}" dt="2020-09-11T14:00:37.671" v="0"/>
          <ac:spMkLst>
            <pc:docMk/>
            <pc:sldMk cId="2281705514" sldId="259"/>
            <ac:spMk id="4" creationId="{DB85DA00-8712-4FBA-AE79-5E80ADDD4DED}"/>
          </ac:spMkLst>
        </pc:spChg>
      </pc:sldChg>
    </pc:docChg>
  </pc:docChgLst>
  <pc:docChgLst>
    <pc:chgData name="Mukhilla Siddharth Dora" userId="S::mrmsiddharthdora@iitkgp.ac.in::ab5d1cf1-d657-4da3-a1ef-07debbf96e98" providerId="AD" clId="Web-{3995B0BB-3B73-4E28-0329-5DED76A9965C}"/>
    <pc:docChg chg="modSld">
      <pc:chgData name="Mukhilla Siddharth Dora" userId="S::mrmsiddharthdora@iitkgp.ac.in::ab5d1cf1-d657-4da3-a1ef-07debbf96e98" providerId="AD" clId="Web-{3995B0BB-3B73-4E28-0329-5DED76A9965C}" dt="2020-09-11T07:26:15.554" v="2" actId="1076"/>
      <pc:docMkLst>
        <pc:docMk/>
      </pc:docMkLst>
      <pc:sldChg chg="modSp">
        <pc:chgData name="Mukhilla Siddharth Dora" userId="S::mrmsiddharthdora@iitkgp.ac.in::ab5d1cf1-d657-4da3-a1ef-07debbf96e98" providerId="AD" clId="Web-{3995B0BB-3B73-4E28-0329-5DED76A9965C}" dt="2020-09-11T07:26:15.554" v="2" actId="1076"/>
        <pc:sldMkLst>
          <pc:docMk/>
          <pc:sldMk cId="1787440516" sldId="267"/>
        </pc:sldMkLst>
        <pc:spChg chg="mod">
          <ac:chgData name="Mukhilla Siddharth Dora" userId="S::mrmsiddharthdora@iitkgp.ac.in::ab5d1cf1-d657-4da3-a1ef-07debbf96e98" providerId="AD" clId="Web-{3995B0BB-3B73-4E28-0329-5DED76A9965C}" dt="2020-09-11T07:26:15.554" v="2" actId="1076"/>
          <ac:spMkLst>
            <pc:docMk/>
            <pc:sldMk cId="1787440516" sldId="267"/>
            <ac:spMk id="3" creationId="{00000000-0000-0000-0000-000000000000}"/>
          </ac:spMkLst>
        </pc:spChg>
      </pc:sldChg>
    </pc:docChg>
  </pc:docChgLst>
  <pc:docChgLst>
    <pc:chgData name="Satyam Tiwari" userId="S::satyammtiwarii@iitkgp.ac.in::9b1cce52-bcaf-4288-a70d-fbe99dc05ff3" providerId="AD" clId="Web-{1A96FF9E-A10B-4604-54DE-7AF5844C8276}"/>
    <pc:docChg chg="addSld delSld">
      <pc:chgData name="Satyam Tiwari" userId="S::satyammtiwarii@iitkgp.ac.in::9b1cce52-bcaf-4288-a70d-fbe99dc05ff3" providerId="AD" clId="Web-{1A96FF9E-A10B-4604-54DE-7AF5844C8276}" dt="2020-09-11T17:18:59.196" v="1"/>
      <pc:docMkLst>
        <pc:docMk/>
      </pc:docMkLst>
      <pc:sldChg chg="add del">
        <pc:chgData name="Satyam Tiwari" userId="S::satyammtiwarii@iitkgp.ac.in::9b1cce52-bcaf-4288-a70d-fbe99dc05ff3" providerId="AD" clId="Web-{1A96FF9E-A10B-4604-54DE-7AF5844C8276}" dt="2020-09-11T17:18:59.196" v="1"/>
        <pc:sldMkLst>
          <pc:docMk/>
          <pc:sldMk cId="3555538577" sldId="26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81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11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07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85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661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2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62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99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42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845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4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EB91E-6A8E-4C7D-BAFC-FAC1E54227EB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32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4442" y="344441"/>
            <a:ext cx="9144000" cy="829266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F0000"/>
                </a:solidFill>
                <a:latin typeface="Algerian" panose="04020705040A02060702" pitchFamily="82" charset="0"/>
              </a:rPr>
              <a:t>Rate Limiting Step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323833"/>
            <a:ext cx="9144000" cy="4285397"/>
          </a:xfrm>
        </p:spPr>
        <p:txBody>
          <a:bodyPr>
            <a:noAutofit/>
          </a:bodyPr>
          <a:lstStyle/>
          <a:p>
            <a:pPr algn="l"/>
            <a:r>
              <a:rPr lang="en-US" sz="2800">
                <a:solidFill>
                  <a:srgbClr val="0070C0"/>
                </a:solidFill>
              </a:rPr>
              <a:t>The heterogeneous catalytic reaction goes through different steps and rates of the three major steps occurring in series (adsorption, surface reaction, desorption) are equal at steady state.</a:t>
            </a:r>
          </a:p>
          <a:p>
            <a:pPr algn="l"/>
            <a:r>
              <a:rPr lang="en-US" sz="2800">
                <a:solidFill>
                  <a:srgbClr val="C00000"/>
                </a:solidFill>
              </a:rPr>
              <a:t>Among these three steps, one step is rate limiting or rate determining step.</a:t>
            </a:r>
          </a:p>
          <a:p>
            <a:pPr algn="l"/>
            <a:r>
              <a:rPr lang="en-US" sz="2800"/>
              <a:t>If this step goes faster, the overall rate of the process will be faster or rate will be more, and vice-versa.</a:t>
            </a:r>
          </a:p>
          <a:p>
            <a:pPr algn="l"/>
            <a:r>
              <a:rPr lang="en-US" sz="2800"/>
              <a:t>We consider the heterogeneous process is analogous to an electrical circuit.</a:t>
            </a:r>
          </a:p>
        </p:txBody>
      </p:sp>
    </p:spTree>
    <p:extLst>
      <p:ext uri="{BB962C8B-B14F-4D97-AF65-F5344CB8AC3E}">
        <p14:creationId xmlns:p14="http://schemas.microsoft.com/office/powerpoint/2010/main" val="2987096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600501"/>
                <a:ext cx="10515600" cy="5576462"/>
              </a:xfrm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US"/>
                  <a:t>Now, we have to eliminate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/>
                  <a:t> using site balance equation,</a:t>
                </a:r>
              </a:p>
              <a:p>
                <a:pPr marL="0" indent="0">
                  <a:buNone/>
                </a:pPr>
                <a:r>
                  <a:rPr lang="en-US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/>
                  <a:t>	    </a:t>
                </a:r>
              </a:p>
              <a:p>
                <a:pPr marL="0" indent="0">
                  <a:buNone/>
                </a:pPr>
                <a:r>
                  <a:rPr lang="en-US"/>
                  <a:t>	  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/>
                  <a:t>	     </a:t>
                </a:r>
              </a:p>
              <a:p>
                <a:pPr marL="0" indent="0">
                  <a:buNone/>
                </a:pPr>
                <a:r>
                  <a:rPr lang="en-US"/>
                  <a:t>                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(1+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1+ 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Combining the equations we can write the rate of the reaction as,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1+ 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r>
                  <a:rPr lang="en-US"/>
                  <a:t>	  </a:t>
                </a:r>
              </a:p>
              <a:p>
                <a:pPr marL="0" indent="0">
                  <a:buNone/>
                </a:pPr>
                <a:r>
                  <a:rPr lang="en-US"/>
                  <a:t>             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1+ 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</m:den>
                    </m:f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</a:t>
                </a:r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600501"/>
                <a:ext cx="10515600" cy="5576462"/>
              </a:xfrm>
              <a:blipFill>
                <a:blip r:embed="rId2"/>
                <a:stretch>
                  <a:fillRect l="-522" t="-18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6990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464024"/>
                <a:ext cx="10515600" cy="5712939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/>
                  <a:t>At the initial condition, initial rate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) can be determined.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----(1),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 is the initial pressure of C.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Initially there is no product, hence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are zero.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/>
                  <a:t> constant.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 algn="just">
                  <a:buNone/>
                </a:pPr>
                <a:r>
                  <a:rPr lang="en-US"/>
                  <a:t>If </a:t>
                </a:r>
                <a:r>
                  <a:rPr lang="en-US" err="1"/>
                  <a:t>cumene</a:t>
                </a:r>
                <a:r>
                  <a:rPr lang="en-US"/>
                  <a:t> disproportionation reaction </a:t>
                </a:r>
              </a:p>
              <a:p>
                <a:pPr marL="0" indent="0" algn="just">
                  <a:buNone/>
                </a:pPr>
                <a:r>
                  <a:rPr lang="en-US"/>
                  <a:t>is adsorption controlled, then the </a:t>
                </a:r>
              </a:p>
              <a:p>
                <a:pPr marL="0" indent="0" algn="just">
                  <a:buNone/>
                </a:pPr>
                <a:r>
                  <a:rPr lang="en-US"/>
                  <a:t>experimental data should follow </a:t>
                </a:r>
              </a:p>
              <a:p>
                <a:pPr marL="0" indent="0" algn="just">
                  <a:buNone/>
                </a:pPr>
                <a:r>
                  <a:rPr lang="en-US"/>
                  <a:t>equation (1) and plotting them will </a:t>
                </a:r>
              </a:p>
              <a:p>
                <a:pPr marL="0" indent="0" algn="just">
                  <a:buNone/>
                </a:pPr>
                <a:r>
                  <a:rPr lang="en-US"/>
                  <a:t>form a straight line passing through origin. 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64024"/>
                <a:ext cx="10515600" cy="5712939"/>
              </a:xfrm>
              <a:blipFill>
                <a:blip r:embed="rId2"/>
                <a:stretch>
                  <a:fillRect l="-1217" t="-1494" b="-25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836" y="3016585"/>
            <a:ext cx="4441964" cy="262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9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0469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Surface Reaction Limited Rate Law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63700"/>
                <a:ext cx="10515600" cy="4921369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/>
                  <a:t>As before, we can determine the rate expression for surface reaction when the process is limited by the surface chemical reaction.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 </m:t>
                        </m:r>
                        <m:f>
                          <m:fPr>
                            <m:type m:val="skw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)</m:t>
                            </m:r>
                          </m:den>
                        </m:f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/>
                  <a:t>writing the initial rate expression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  <m:r>
                      <a:rPr lang="en-US" b="0" i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and</m:t>
                    </m:r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/>
                  <a:t> are zero,</a:t>
                </a:r>
              </a:p>
              <a:p>
                <a:pPr marL="0" indent="0">
                  <a:buNone/>
                </a:pPr>
                <a:r>
                  <a:rPr lang="en-US"/>
                  <a:t> </a:t>
                </a:r>
                <a:r>
                  <a:rPr lang="en-US" sz="2600"/>
                  <a:t>Substituting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 sz="2600"/>
                  <a:t>=</a:t>
                </a:r>
                <a14:m>
                  <m:oMath xmlns:m="http://schemas.openxmlformats.org/officeDocument/2006/math">
                    <m:r>
                      <a:rPr lang="en-US" sz="2600" i="1" dirty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sz="2600"/>
                  <a:t>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At low partial pressure of </a:t>
                </a:r>
                <a:r>
                  <a:rPr lang="en-US" err="1"/>
                  <a:t>cumene</a:t>
                </a:r>
                <a:r>
                  <a:rPr lang="en-US"/>
                  <a:t>,  1&gt;&gt;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>
                    <a:sym typeface="Symbol" panose="05050102010706020507" pitchFamily="18" charset="2"/>
                  </a:rPr>
                  <a:t>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𝐾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, so, at this condition, rate linearly varies with partial pressure.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63700"/>
                <a:ext cx="10515600" cy="4921369"/>
              </a:xfrm>
              <a:blipFill>
                <a:blip r:embed="rId2"/>
                <a:stretch>
                  <a:fillRect l="-1043" t="-2475" b="-25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7440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0344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487606"/>
            <a:ext cx="10515600" cy="4689357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When desorption is the controlling step, plotting experimental data will give a straight line parallel to X axis, which means that the initial rate is independent of the partial pressure of </a:t>
            </a:r>
            <a:r>
              <a:rPr lang="en-US" err="1"/>
              <a:t>cumene</a:t>
            </a:r>
            <a:r>
              <a:rPr lang="en-US"/>
              <a:t>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737" y="3433967"/>
            <a:ext cx="3224795" cy="210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3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821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Contd..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41946"/>
                <a:ext cx="10515600" cy="4935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/>
                  <a:t>At high partial pressure of </a:t>
                </a:r>
                <a:r>
                  <a:rPr lang="en-US" err="1"/>
                  <a:t>cumene</a:t>
                </a:r>
                <a:r>
                  <a:rPr lang="en-US"/>
                  <a:t>,	1 &lt;&lt;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, </a:t>
                </a:r>
              </a:p>
              <a:p>
                <a:pPr marL="0" indent="0">
                  <a:buNone/>
                </a:pPr>
                <a:r>
                  <a:rPr lang="en-US"/>
                  <a:t>The rate equation is written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= constant</a:t>
                </a:r>
              </a:p>
              <a:p>
                <a:pPr marL="0" indent="0">
                  <a:buNone/>
                </a:pPr>
                <a:r>
                  <a:rPr lang="en-US"/>
                  <a:t>At this condition, rate is independent of partial pressure.</a:t>
                </a:r>
              </a:p>
              <a:p>
                <a:pPr marL="0" indent="0">
                  <a:buNone/>
                </a:pPr>
                <a:r>
                  <a:rPr lang="en-US"/>
                  <a:t>					</a:t>
                </a:r>
              </a:p>
              <a:p>
                <a:pPr marL="0" indent="0">
                  <a:buNone/>
                </a:pPr>
                <a:r>
                  <a:rPr lang="en-US"/>
                  <a:t>					If the process is surface reaction 						controlled, then plotting the 							experimental data will generate the 						graph as shown here.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41946"/>
                <a:ext cx="10515600" cy="4935017"/>
              </a:xfrm>
              <a:blipFill>
                <a:blip r:embed="rId2"/>
                <a:stretch>
                  <a:fillRect l="-1217" t="-18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366" y="3339092"/>
            <a:ext cx="3524425" cy="230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49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5878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Desorption as Rate Limiting Step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01004"/>
                <a:ext cx="10515600" cy="4975959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/>
                  <a:t>When desorption is assumed as the rate limiting step, the rate equation will be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type m:val="skw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)</m:t>
                            </m:r>
                          </m:den>
                        </m:f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To determine the dependence of the initial rate on partial pressure of </a:t>
                </a:r>
                <a:r>
                  <a:rPr lang="en-US" err="1"/>
                  <a:t>cumene</a:t>
                </a:r>
                <a:r>
                  <a:rPr lang="en-US"/>
                  <a:t>, setting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/>
                  <a:t>=0, the rate law reduces to,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/>
                  <a:t>= constant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01004"/>
                <a:ext cx="10515600" cy="4975959"/>
              </a:xfrm>
              <a:blipFill>
                <a:blip r:embed="rId2"/>
                <a:stretch>
                  <a:fillRect l="-1217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7411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8708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3834"/>
                <a:ext cx="10515600" cy="4853129"/>
              </a:xfrm>
            </p:spPr>
            <p:txBody>
              <a:bodyPr>
                <a:normAutofit lnSpcReduction="10000"/>
              </a:bodyPr>
              <a:lstStyle/>
              <a:p>
                <a:endParaRPr lang="en-US"/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/>
                  <a:t> EMF E as the driving force which is the concentration difference of the reactant from bulk phase to the catalyst surface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/>
                  <a:t>Current I as rate of the reaction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/>
                  <a:t>, </a:t>
                </a:r>
                <a:r>
                  <a:rPr lang="en-US" err="1"/>
                  <a:t>mol</a:t>
                </a:r>
                <a:r>
                  <a:rPr lang="en-US"/>
                  <a:t>/s. g of catalyst)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/>
                  <a:t>Total resistance </a:t>
                </a:r>
                <a:r>
                  <a:rPr lang="en-US" err="1"/>
                  <a:t>R</a:t>
                </a:r>
                <a:r>
                  <a:rPr lang="en-US" baseline="-25000" err="1"/>
                  <a:t>t</a:t>
                </a:r>
                <a:r>
                  <a:rPr lang="en-US" baseline="-25000"/>
                  <a:t> </a:t>
                </a:r>
                <a:r>
                  <a:rPr lang="en-US"/>
                  <a:t>as</a:t>
                </a:r>
                <a:r>
                  <a:rPr lang="en-US" baseline="-25000"/>
                  <a:t> </a:t>
                </a:r>
                <a:r>
                  <a:rPr lang="en-US"/>
                  <a:t>the resistance associated with</a:t>
                </a:r>
                <a:r>
                  <a:rPr lang="en-US" baseline="-25000"/>
                  <a:t> </a:t>
                </a:r>
                <a:r>
                  <a:rPr lang="en-US"/>
                  <a:t>each step in series</a:t>
                </a:r>
              </a:p>
              <a:p>
                <a:pPr marL="0" indent="0">
                  <a:buNone/>
                </a:pPr>
                <a:endParaRPr lang="en-US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i="1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</a:t>
                </a:r>
              </a:p>
              <a:p>
                <a:pPr marL="0" indent="0">
                  <a:buNone/>
                </a:pPr>
                <a:endParaRPr lang="en-US" sz="2400"/>
              </a:p>
              <a:p>
                <a:pPr marL="0" indent="0">
                  <a:buNone/>
                </a:pPr>
                <a:r>
                  <a:rPr lang="en-US" sz="2400"/>
                  <a:t>Among the three resistances, the value of </a:t>
                </a:r>
              </a:p>
              <a:p>
                <a:pPr marL="0" indent="0">
                  <a:buNone/>
                </a:pPr>
                <a:r>
                  <a:rPr lang="en-US" sz="2400"/>
                  <a:t>one resistance is highest.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3834"/>
                <a:ext cx="10515600" cy="4853129"/>
              </a:xfrm>
              <a:blipFill>
                <a:blip r:embed="rId2"/>
                <a:stretch>
                  <a:fillRect l="-1043" r="-9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784" y="3723361"/>
            <a:ext cx="4562901" cy="245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82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696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7606"/>
            <a:ext cx="10515600" cy="468935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The largest resistance in the circuit controls the amount of current passing through it.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Similarly, the step with largest resistance controls rate of the reaction in the heterogeneous catalytic process.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If we can somehow lower the largest resistance of the step, the rate of the reaction will increase.</a:t>
            </a:r>
          </a:p>
          <a:p>
            <a:pPr marL="0" indent="0">
              <a:buNone/>
            </a:pPr>
            <a:endParaRPr lang="en-US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Hence, the step with largest resistance is the rate limiting step.</a:t>
            </a:r>
          </a:p>
        </p:txBody>
      </p:sp>
    </p:spTree>
    <p:extLst>
      <p:ext uri="{BB962C8B-B14F-4D97-AF65-F5344CB8AC3E}">
        <p14:creationId xmlns:p14="http://schemas.microsoft.com/office/powerpoint/2010/main" val="1727093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Synthesisng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 a Rate Law: Rate Limiting Step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/>
              <a:t>The rate limiting step, mechanism of the reaction and the rate law consistent with the experimental observation can be obtained by taking the example of a reaction which is not diffusion controlled. </a:t>
            </a:r>
          </a:p>
          <a:p>
            <a:pPr>
              <a:buFont typeface="Wingdings" panose="05000000000000000000" pitchFamily="2" charset="2"/>
              <a:buChar char="ü"/>
            </a:pPr>
            <a:endParaRPr lang="en-US"/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To find out the rate limiting step, each step (adsorption, surface reaction and desorption) can be assumed as rate limiting one by one and </a:t>
            </a:r>
            <a:r>
              <a:rPr lang="en-US" err="1"/>
              <a:t>analysed</a:t>
            </a:r>
            <a:r>
              <a:rPr lang="en-US"/>
              <a:t> them.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/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In doing this, </a:t>
            </a:r>
            <a:r>
              <a:rPr lang="en-US" err="1"/>
              <a:t>Cumene</a:t>
            </a:r>
            <a:r>
              <a:rPr lang="en-US"/>
              <a:t> disproportionation reaction is taken as model reaction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85DA00-8712-4FBA-AE79-5E80ADDD4DED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281705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7765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6663"/>
            <a:ext cx="10515600" cy="491319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/>
              <a:t>	</a:t>
            </a:r>
            <a:r>
              <a:rPr lang="en-US" err="1"/>
              <a:t>Cumene</a:t>
            </a:r>
            <a:r>
              <a:rPr lang="en-US"/>
              <a:t> disproportionation reaction </a:t>
            </a:r>
            <a:r>
              <a:rPr lang="en-US" err="1"/>
              <a:t>catalyed</a:t>
            </a:r>
            <a:r>
              <a:rPr lang="en-US"/>
              <a:t> by </a:t>
            </a:r>
            <a:r>
              <a:rPr lang="en-US" err="1"/>
              <a:t>Pt</a:t>
            </a:r>
            <a:r>
              <a:rPr lang="en-US"/>
              <a:t> as solid catalyst</a:t>
            </a:r>
          </a:p>
          <a:p>
            <a:pPr marL="0" indent="0">
              <a:buNone/>
            </a:pPr>
            <a:r>
              <a:rPr lang="en-US"/>
              <a:t>	</a:t>
            </a:r>
          </a:p>
          <a:p>
            <a:pPr marL="0" indent="0">
              <a:buNone/>
            </a:pPr>
            <a:r>
              <a:rPr lang="en-US"/>
              <a:t>Steps of this heterogeneous reaction: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	</a:t>
            </a:r>
          </a:p>
          <a:p>
            <a:pPr marL="0" indent="0">
              <a:buNone/>
            </a:pPr>
            <a:r>
              <a:rPr lang="en-US"/>
              <a:t>	Each step is considered as elementary step. </a:t>
            </a:r>
          </a:p>
          <a:p>
            <a:pPr marL="0" indent="0">
              <a:buNone/>
            </a:pPr>
            <a:r>
              <a:rPr lang="en-US"/>
              <a:t>	Concentration of gas phase is replaced by its partial pressure.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669" y="2586356"/>
            <a:ext cx="6525885" cy="263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508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9526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Rate Law for adsorption limited reaction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64776"/>
                <a:ext cx="10515600" cy="481218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>
                    <a:solidFill>
                      <a:srgbClr val="7030A0"/>
                    </a:solidFill>
                  </a:rPr>
                  <a:t>Assuming adsorption is rate limiting</a:t>
                </a:r>
              </a:p>
              <a:p>
                <a:pPr marL="0" indent="0">
                  <a:buNone/>
                </a:pPr>
                <a:r>
                  <a:rPr lang="en-US"/>
                  <a:t>To</a:t>
                </a:r>
                <a:r>
                  <a:rPr lang="en-US">
                    <a:solidFill>
                      <a:srgbClr val="7030A0"/>
                    </a:solidFill>
                  </a:rPr>
                  <a:t> </a:t>
                </a:r>
                <a:r>
                  <a:rPr lang="en-US"/>
                  <a:t>determine this, the rate law following adsorption as rate limiting should be consistent with the experimental data.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Writing the rate expressions of all the steps, </a:t>
                </a:r>
              </a:p>
              <a:p>
                <a:pPr marL="0" indent="0">
                  <a:buNone/>
                </a:pPr>
                <a:r>
                  <a:rPr lang="en-US"/>
                  <a:t>Adsorption: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𝑘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−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.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𝑆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𝐴𝐷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r>
                  <a:rPr lang="en-US"/>
                  <a:t>Surface reaction: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r>
                  <a:rPr lang="en-US"/>
                  <a:t>Desorption: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/>
                  <a:t>  =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64776"/>
                <a:ext cx="10515600" cy="4812187"/>
              </a:xfrm>
              <a:blipFill>
                <a:blip r:embed="rId2"/>
                <a:stretch>
                  <a:fillRect l="-1217" t="-21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1187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7765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82890"/>
                <a:ext cx="10515600" cy="489407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/>
                  <a:t>At steady state,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olidFill>
                      <a:srgbClr val="FF0000"/>
                    </a:solidFill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>
                    <a:solidFill>
                      <a:srgbClr val="FF0000"/>
                    </a:solidFill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>
                    <a:solidFill>
                      <a:srgbClr val="FF0000"/>
                    </a:solidFill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,</a:t>
                </a:r>
              </a:p>
              <a:p>
                <a:pPr marL="0" indent="0">
                  <a:buNone/>
                </a:pPr>
                <a:r>
                  <a:rPr lang="en-US"/>
                  <a:t>In adsorption-limited reaction,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/>
                  <a:t>&lt;&lt;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</a:p>
              <a:p>
                <a:pPr marL="0" indent="0">
                  <a:buNone/>
                </a:pPr>
                <a:r>
                  <a:rPr lang="en-US"/>
                  <a:t>Therefore,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&gt;&gt;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,         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</a:t>
                </a:r>
                <a:r>
                  <a:rPr lang="en-US">
                    <a:sym typeface="Symbol" panose="05050102010706020507" pitchFamily="18" charset="2"/>
                  </a:rPr>
                  <a:t> 0,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</a:t>
                </a:r>
                <a:r>
                  <a:rPr lang="en-US">
                    <a:sym typeface="Symbol" panose="05050102010706020507" pitchFamily="18" charset="2"/>
                  </a:rPr>
                  <a:t> 0 compared 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Hence, surface reaction can be written as: </a:t>
                </a:r>
              </a:p>
              <a:p>
                <a:pPr marL="0" indent="0">
                  <a:buNone/>
                </a:pPr>
                <a:r>
                  <a:rPr lang="en-US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),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= 0,    </a:t>
                </a:r>
                <a:r>
                  <a:rPr lang="en-US">
                    <a:sym typeface="Symbol" panose="05050102010706020507" pitchFamily="18" charset="2"/>
                  </a:rPr>
                  <a:t></a:t>
                </a:r>
                <a:r>
                  <a:rPr lang="en-US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</a:t>
                </a:r>
              </a:p>
              <a:p>
                <a:pPr marL="0" indent="0">
                  <a:buNone/>
                </a:pPr>
                <a:r>
                  <a:rPr lang="en-US"/>
                  <a:t>Similarly for desorption,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),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) =0,    </a:t>
                </a:r>
                <a:r>
                  <a:rPr lang="en-US">
                    <a:sym typeface="Symbol" panose="05050102010706020507" pitchFamily="18" charset="2"/>
                  </a:rPr>
                  <a:t>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82890"/>
                <a:ext cx="10515600" cy="4894073"/>
              </a:xfrm>
              <a:blipFill>
                <a:blip r:embed="rId2"/>
                <a:stretch>
                  <a:fillRect l="-1217" t="-19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0463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3866"/>
          </a:xfrm>
        </p:spPr>
        <p:txBody>
          <a:bodyPr>
            <a:normAutofit fontScale="90000"/>
          </a:bodyPr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73707"/>
                <a:ext cx="10515600" cy="5003256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/>
                  <a:t>Hence, putting the expression of</a:t>
                </a:r>
                <a:r>
                  <a:rPr lang="en-US">
                    <a:sym typeface="Symbol" panose="05050102010706020507" pitchFamily="18" charset="2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, we get,</a:t>
                </a:r>
              </a:p>
              <a:p>
                <a:pPr marL="0" indent="0">
                  <a:buNone/>
                </a:pPr>
                <a:r>
                  <a:rPr lang="en-US"/>
                  <a:t>                             </a:t>
                </a:r>
              </a:p>
              <a:p>
                <a:pPr marL="0" indent="0">
                  <a:buNone/>
                </a:pPr>
                <a:r>
                  <a:rPr lang="en-US"/>
                  <a:t>			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Hence, putting this expression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into the adsorption rate expression,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𝑆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𝐴𝐷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Now, when there is no adsorption, we can look at the reaction as, </a:t>
                </a:r>
              </a:p>
              <a:p>
                <a:pPr marL="0" indent="0">
                  <a:buNone/>
                </a:pPr>
                <a:r>
                  <a:rPr lang="en-US"/>
                  <a:t>				C </a:t>
                </a:r>
                <a:r>
                  <a:rPr lang="en-US">
                    <a:sym typeface="Symbol" panose="05050102010706020507" pitchFamily="18" charset="2"/>
                  </a:rPr>
                  <a:t> B + P</a:t>
                </a:r>
                <a:endParaRPr lang="en-US"/>
              </a:p>
              <a:p>
                <a:pPr marL="0" indent="0">
                  <a:buNone/>
                </a:pPr>
                <a:r>
                  <a:rPr lang="en-US"/>
                  <a:t> 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73707"/>
                <a:ext cx="10515600" cy="5003256"/>
              </a:xfrm>
              <a:blipFill>
                <a:blip r:embed="rId2"/>
                <a:stretch>
                  <a:fillRect l="-1043" t="-3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1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4935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60060"/>
                <a:ext cx="10515600" cy="501690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/>
                  <a:t> are the forward and reverse rate constants respectively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/>
                  <a:t> is the equilibrium constant, then the rate equation can be written as,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r>
                  <a:rPr lang="en-US"/>
                  <a:t>Now, comparing this equation with the adsorption rate equation,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/>
                  <a:t>,     we can write,</a:t>
                </a:r>
              </a:p>
              <a:p>
                <a:pPr marL="0" indent="0">
                  <a:buNone/>
                </a:pPr>
                <a:r>
                  <a:rPr lang="en-US"/>
                  <a:t>		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/>
                  <a:t>Therefore, the adsorption rate equation can be written as,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endParaRPr lang="en-US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60060"/>
                <a:ext cx="10515600" cy="5016903"/>
              </a:xfrm>
              <a:blipFill>
                <a:blip r:embed="rId2"/>
                <a:stretch>
                  <a:fillRect l="-1217" t="-2673" r="-12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5538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9B93165D420748A94852C5ABD932FF" ma:contentTypeVersion="2" ma:contentTypeDescription="Create a new document." ma:contentTypeScope="" ma:versionID="b55263f2ca7a359a141bd4ad7e41ff9d">
  <xsd:schema xmlns:xsd="http://www.w3.org/2001/XMLSchema" xmlns:xs="http://www.w3.org/2001/XMLSchema" xmlns:p="http://schemas.microsoft.com/office/2006/metadata/properties" xmlns:ns2="592d9fb0-1a1d-4a9a-9e0b-69a672cb261c" targetNamespace="http://schemas.microsoft.com/office/2006/metadata/properties" ma:root="true" ma:fieldsID="8988ca09719363d52934114b7007fa97" ns2:_="">
    <xsd:import namespace="592d9fb0-1a1d-4a9a-9e0b-69a672cb261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2d9fb0-1a1d-4a9a-9e0b-69a672cb26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6034DEB-37A3-4CB0-A7F7-EB15ED0EA131}">
  <ds:schemaRefs>
    <ds:schemaRef ds:uri="592d9fb0-1a1d-4a9a-9e0b-69a672cb261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00AF5C1-4780-4A79-995E-0BFCB95154E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6733BC8-8583-4927-A9C9-CA275E2B08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Rate Limiting Step</vt:lpstr>
      <vt:lpstr>Contd…</vt:lpstr>
      <vt:lpstr>Contd…</vt:lpstr>
      <vt:lpstr>Synthesisng a Rate Law: Rate Limiting Step </vt:lpstr>
      <vt:lpstr>Contd…</vt:lpstr>
      <vt:lpstr>Rate Law for adsorption limited reaction</vt:lpstr>
      <vt:lpstr>Contd…</vt:lpstr>
      <vt:lpstr>Contd…</vt:lpstr>
      <vt:lpstr>Contd…</vt:lpstr>
      <vt:lpstr>PowerPoint Presentation</vt:lpstr>
      <vt:lpstr>PowerPoint Presentation</vt:lpstr>
      <vt:lpstr>Surface Reaction Limited Rate Law</vt:lpstr>
      <vt:lpstr>Contd…</vt:lpstr>
      <vt:lpstr>Contd..</vt:lpstr>
      <vt:lpstr>Desorption as Rate Limiting Step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Rate Limiting Step</dc:title>
  <dc:creator>Microsoft account</dc:creator>
  <cp:revision>1</cp:revision>
  <dcterms:created xsi:type="dcterms:W3CDTF">2020-09-09T04:59:28Z</dcterms:created>
  <dcterms:modified xsi:type="dcterms:W3CDTF">2020-09-11T17:36:03Z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0x010100E09B93165D420748A94852C5ABD932FF</vt:lpwstr>
  </property>
</Properties>
</file>

<file path=docProps/thumbnail.jpeg>
</file>